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47" r:id="rId2"/>
    <p:sldId id="275" r:id="rId3"/>
    <p:sldId id="299" r:id="rId4"/>
    <p:sldId id="348" r:id="rId5"/>
    <p:sldId id="352" r:id="rId6"/>
    <p:sldId id="349" r:id="rId7"/>
    <p:sldId id="346" r:id="rId8"/>
    <p:sldId id="350" r:id="rId9"/>
    <p:sldId id="351" r:id="rId10"/>
    <p:sldId id="354" r:id="rId11"/>
    <p:sldId id="358" r:id="rId12"/>
    <p:sldId id="359" r:id="rId13"/>
    <p:sldId id="355" r:id="rId14"/>
    <p:sldId id="356" r:id="rId15"/>
    <p:sldId id="357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4125" autoAdjust="0"/>
  </p:normalViewPr>
  <p:slideViewPr>
    <p:cSldViewPr>
      <p:cViewPr varScale="1">
        <p:scale>
          <a:sx n="82" d="100"/>
          <a:sy n="82" d="100"/>
        </p:scale>
        <p:origin x="1356" y="90"/>
      </p:cViewPr>
      <p:guideLst>
        <p:guide orient="horz" pos="2160"/>
        <p:guide pos="3016"/>
      </p:guideLst>
    </p:cSldViewPr>
  </p:slideViewPr>
  <p:outlineViewPr>
    <p:cViewPr>
      <p:scale>
        <a:sx n="33" d="100"/>
        <a:sy n="33" d="100"/>
      </p:scale>
      <p:origin x="0" y="6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380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F13AC-F7EB-4777-9E49-581A4904525B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66C95-0D41-448E-A332-327BB5F29A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0984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7637-36C6-481B-974F-5F218DAE9B6A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2C572-1BA5-477C-B07B-B3E31F0FDA3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291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83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286000" y="1340768"/>
            <a:ext cx="6172200" cy="1894362"/>
          </a:xfrm>
        </p:spPr>
        <p:txBody>
          <a:bodyPr>
            <a:normAutofit/>
          </a:bodyPr>
          <a:lstStyle>
            <a:lvl1pPr algn="ctr">
              <a:defRPr sz="3500" b="0" i="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86000" y="3933056"/>
            <a:ext cx="6172200" cy="1371600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dirty="0" smtClean="0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線接點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線接點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橢圓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橢圓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橢圓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30" name="圖片 29" descr="mir_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1442" y="278112"/>
            <a:ext cx="1295400" cy="5791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57200" y="1714488"/>
            <a:ext cx="7467600" cy="4759464"/>
          </a:xfrm>
        </p:spPr>
        <p:txBody>
          <a:bodyPr/>
          <a:lstStyle>
            <a:lvl1pPr>
              <a:defRPr baseline="0">
                <a:latin typeface="+mj-lt"/>
                <a:ea typeface="標楷體" pitchFamily="65" charset="-120"/>
              </a:defRPr>
            </a:lvl1pPr>
            <a:lvl2pPr>
              <a:defRPr baseline="0">
                <a:latin typeface="+mj-lt"/>
                <a:ea typeface="標楷體" pitchFamily="65" charset="-120"/>
              </a:defRPr>
            </a:lvl2pPr>
            <a:lvl3pPr>
              <a:defRPr sz="1900" baseline="0">
                <a:latin typeface="+mj-lt"/>
                <a:ea typeface="標楷體" pitchFamily="65" charset="-120"/>
              </a:defRPr>
            </a:lvl3pPr>
            <a:lvl4pPr>
              <a:defRPr baseline="0">
                <a:latin typeface="+mj-lt"/>
                <a:ea typeface="標楷體" pitchFamily="65" charset="-120"/>
              </a:defRPr>
            </a:lvl4pPr>
            <a:lvl5pPr>
              <a:defRPr baseline="0">
                <a:latin typeface="+mj-lt"/>
                <a:ea typeface="標楷體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 dirty="0"/>
          </a:p>
        </p:txBody>
      </p:sp>
      <p:pic>
        <p:nvPicPr>
          <p:cNvPr id="6" name="圖片 5" descr="mir_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6644" y="135236"/>
            <a:ext cx="1295400" cy="57912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線接點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線接點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橢圓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橢圓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橢圓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橢圓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橢圓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線接點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cap="none" baseline="0">
                <a:latin typeface="+mj-lt"/>
              </a:defRPr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 b="0" cap="none" baseline="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sp>
        <p:nvSpPr>
          <p:cNvPr id="21" name="日期版面配置區 20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線接點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線接點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線接點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版面配置區 16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EC2AF713-F6D1-4B03-802B-E6472EF385F8}" type="datetimeFigureOut">
              <a:rPr lang="zh-TW" altLang="en-US" smtClean="0"/>
              <a:pPr/>
              <a:t>2017/8/28</a:t>
            </a:fld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1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rtlCol="0"/>
          <a:lstStyle/>
          <a:p>
            <a:fld id="{93BD6009-2A66-4F07-812F-9E9F9B397B6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線接點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線接點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cxnSp>
        <p:nvCxnSpPr>
          <p:cNvPr id="15" name="直線接點 14"/>
          <p:cNvCxnSpPr/>
          <p:nvPr userDrawn="1"/>
        </p:nvCxnSpPr>
        <p:spPr>
          <a:xfrm>
            <a:off x="214282" y="1500174"/>
            <a:ext cx="84296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 userDrawn="1"/>
        </p:nvCxnSpPr>
        <p:spPr>
          <a:xfrm>
            <a:off x="214282" y="1571612"/>
            <a:ext cx="8429684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 userDrawn="1"/>
        </p:nvSpPr>
        <p:spPr>
          <a:xfrm>
            <a:off x="8635396" y="628652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8352928" y="6287328"/>
            <a:ext cx="827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93BD6009-2A66-4F07-812F-9E9F9B397B69}" type="slidenum">
              <a:rPr lang="zh-TW" altLang="en-US" smtClean="0">
                <a:solidFill>
                  <a:schemeClr val="accent3">
                    <a:lumMod val="75000"/>
                  </a:schemeClr>
                </a:solidFill>
              </a:rPr>
              <a:pPr algn="r"/>
              <a:t>‹#›</a:t>
            </a:fld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/15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100" b="0" kern="1200" cap="none" baseline="0">
          <a:solidFill>
            <a:schemeClr val="tx2"/>
          </a:solidFill>
          <a:latin typeface="Calibri" panose="020F0502020204030204" pitchFamily="34" charset="0"/>
          <a:ea typeface="標楷體" pitchFamily="65" charset="-120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nthu.edu.tw/~jang" TargetMode="External"/><Relationship Id="rId2" Type="http://schemas.openxmlformats.org/officeDocument/2006/relationships/hyperlink" Target="mailto:jang@mirlab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9.emf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8.wmf"/><Relationship Id="rId5" Type="http://schemas.openxmlformats.org/officeDocument/2006/relationships/image" Target="../media/image21.emf"/><Relationship Id="rId10" Type="http://schemas.openxmlformats.org/officeDocument/2006/relationships/oleObject" Target="../embeddings/oleObject9.bin"/><Relationship Id="rId4" Type="http://schemas.openxmlformats.org/officeDocument/2006/relationships/image" Target="../media/image20.emf"/><Relationship Id="rId9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47664" y="1340768"/>
            <a:ext cx="7272808" cy="1894362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+mj-ea"/>
              </a:rPr>
              <a:t>Quadratic </a:t>
            </a:r>
            <a:r>
              <a:rPr lang="en-US" altLang="zh-TW" sz="3600" b="1" dirty="0">
                <a:latin typeface="+mj-ea"/>
              </a:rPr>
              <a:t>Classifiers</a:t>
            </a:r>
            <a:br>
              <a:rPr lang="en-US" altLang="zh-TW" sz="3600" b="1" dirty="0">
                <a:latin typeface="+mj-ea"/>
              </a:rPr>
            </a:br>
            <a:r>
              <a:rPr lang="en-US" altLang="zh-TW" sz="3600" b="1" dirty="0" smtClean="0">
                <a:latin typeface="+mj-ea"/>
              </a:rPr>
              <a:t>(QC</a:t>
            </a:r>
            <a:r>
              <a:rPr lang="en-US" altLang="zh-TW" sz="3600" b="1" dirty="0">
                <a:latin typeface="+mj-ea"/>
              </a:rPr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86000" y="3933056"/>
            <a:ext cx="6172200" cy="19442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J.-S. Roger Jang (</a:t>
            </a:r>
            <a:r>
              <a:rPr lang="zh-TW" altLang="en-US" dirty="0"/>
              <a:t>張智星</a:t>
            </a:r>
            <a:r>
              <a:rPr lang="en-US" altLang="zh-TW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TW" i="1" dirty="0">
                <a:latin typeface="Arial" panose="020B0604020202020204" pitchFamily="34" charset="0"/>
                <a:hlinkClick r:id="rId2"/>
              </a:rPr>
              <a:t>jang@mirlab.org</a:t>
            </a:r>
            <a:endParaRPr lang="en-US" altLang="zh-TW" i="1" dirty="0">
              <a:latin typeface="Arial" panose="020B0604020202020204" pitchFamily="34" charset="0"/>
            </a:endParaRPr>
          </a:p>
          <a:p>
            <a:r>
              <a:rPr lang="en-US" altLang="zh-TW" i="1" dirty="0">
                <a:latin typeface="Arial" panose="020B0604020202020204" pitchFamily="34" charset="0"/>
                <a:hlinkClick r:id="rId3"/>
              </a:rPr>
              <a:t>http://mirlab.org/jang</a:t>
            </a:r>
            <a:endParaRPr lang="zh-TW" altLang="en-US" dirty="0">
              <a:latin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</a:rPr>
              <a:t>MIR Lab, CSIE Dept.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National Taiwan University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4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Gender Dataset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PDF for each class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2"/>
          </p:nvPr>
        </p:nvSpPr>
        <p:spPr>
          <a:xfrm>
            <a:off x="4644008" y="1600200"/>
            <a:ext cx="3657600" cy="4572000"/>
          </a:xfrm>
        </p:spPr>
        <p:txBody>
          <a:bodyPr/>
          <a:lstStyle/>
          <a:p>
            <a:r>
              <a:rPr lang="en-US" altLang="zh-TW" dirty="0" smtClean="0"/>
              <a:t>Decision boundary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560" y="2406904"/>
            <a:ext cx="7901663" cy="59186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954156"/>
            <a:ext cx="9179041" cy="68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Scatter plot of Iris dataset (with only the last two dim.)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Iris Dataset (1/3)</a:t>
            </a:r>
            <a:endParaRPr lang="zh-TW" altLang="en-US" dirty="0"/>
          </a:p>
        </p:txBody>
      </p:sp>
      <p:pic>
        <p:nvPicPr>
          <p:cNvPr id="6" name="Picture 9" descr="http://localhost/jang/books/dcpr/example/output/qcDataPlot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263775"/>
            <a:ext cx="54721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8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PDF for each class: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Iris Dataset (2/3)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80828"/>
            <a:ext cx="5334000" cy="4000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66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Decision boundaries among classes: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Iris Dataset (3/3)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36788"/>
            <a:ext cx="5334000" cy="4000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96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Strength</a:t>
            </a:r>
          </a:p>
          <a:p>
            <a:pPr lvl="1"/>
            <a:r>
              <a:rPr lang="en-US" altLang="zh-TW" dirty="0" smtClean="0"/>
              <a:t>Easy computation when the dimension d is small</a:t>
            </a:r>
          </a:p>
          <a:p>
            <a:pPr lvl="1"/>
            <a:r>
              <a:rPr lang="en-US" altLang="zh-TW" dirty="0" smtClean="0"/>
              <a:t>Efficient way to compute leave-one-out cross validation</a:t>
            </a:r>
          </a:p>
          <a:p>
            <a:r>
              <a:rPr lang="en-US" altLang="zh-TW" dirty="0" smtClean="0"/>
              <a:t>Weakness</a:t>
            </a:r>
          </a:p>
          <a:p>
            <a:pPr lvl="1"/>
            <a:r>
              <a:rPr lang="en-US" altLang="zh-TW" dirty="0" smtClean="0"/>
              <a:t>The covariance matrix (d by d) is big when the dimension d is median large</a:t>
            </a:r>
          </a:p>
          <a:p>
            <a:pPr lvl="1"/>
            <a:r>
              <a:rPr lang="en-US" altLang="zh-TW" dirty="0" smtClean="0"/>
              <a:t>The inverse of the covariance matrix may not exist</a:t>
            </a:r>
          </a:p>
          <a:p>
            <a:pPr lvl="1"/>
            <a:r>
              <a:rPr lang="en-US" altLang="zh-TW" dirty="0" smtClean="0"/>
              <a:t>Cannot handle bi-modal data correctly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Strength and Weakness of QC</a:t>
            </a:r>
            <a:endParaRPr lang="zh-TW" altLang="en-US" dirty="0"/>
          </a:p>
        </p:txBody>
      </p:sp>
      <p:sp>
        <p:nvSpPr>
          <p:cNvPr id="4" name="圓角矩形圖說文字 3"/>
          <p:cNvSpPr/>
          <p:nvPr/>
        </p:nvSpPr>
        <p:spPr>
          <a:xfrm>
            <a:off x="6372200" y="908720"/>
            <a:ext cx="714557" cy="408623"/>
          </a:xfrm>
          <a:prstGeom prst="wedgeRoundRectCallout">
            <a:avLst>
              <a:gd name="adj1" fmla="val -2511"/>
              <a:gd name="adj2" fmla="val -484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8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Modified Versions of QC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How to modify QC such that it won’t deal with a big covariance matrix?</a:t>
            </a:r>
          </a:p>
          <a:p>
            <a:pPr lvl="1"/>
            <a:r>
              <a:rPr lang="en-US" altLang="zh-TW" dirty="0" smtClean="0"/>
              <a:t>Make the covariance matrix diagonal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 Equivalent to naïve Bayes classifiers (proof?)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Make the covariance matrix a constant times an identity matrix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349" y="1124744"/>
            <a:ext cx="4041139" cy="30243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825562"/>
            <a:ext cx="4045505" cy="30276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512635"/>
            <a:ext cx="4036442" cy="3020821"/>
          </a:xfrm>
          <a:prstGeom prst="rect">
            <a:avLst/>
          </a:prstGeom>
        </p:spPr>
      </p:pic>
      <p:graphicFrame>
        <p:nvGraphicFramePr>
          <p:cNvPr id="7" name="物件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91184"/>
              </p:ext>
            </p:extLst>
          </p:nvPr>
        </p:nvGraphicFramePr>
        <p:xfrm>
          <a:off x="4235643" y="2429952"/>
          <a:ext cx="722312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方程式" r:id="rId6" imgW="431640" imgH="177480" progId="Equation.3">
                  <p:embed/>
                </p:oleObj>
              </mc:Choice>
              <mc:Fallback>
                <p:oleObj name="方程式" r:id="rId6" imgW="431640" imgH="177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643" y="2429952"/>
                        <a:ext cx="722312" cy="2936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793188"/>
              </p:ext>
            </p:extLst>
          </p:nvPr>
        </p:nvGraphicFramePr>
        <p:xfrm>
          <a:off x="3923928" y="4176085"/>
          <a:ext cx="1231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方程式" r:id="rId8" imgW="736560" imgH="203040" progId="Equation.3">
                  <p:embed/>
                </p:oleObj>
              </mc:Choice>
              <mc:Fallback>
                <p:oleObj name="方程式" r:id="rId8" imgW="7365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176085"/>
                        <a:ext cx="1231900" cy="3365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005721"/>
              </p:ext>
            </p:extLst>
          </p:nvPr>
        </p:nvGraphicFramePr>
        <p:xfrm>
          <a:off x="4151313" y="5786438"/>
          <a:ext cx="87153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方程式" r:id="rId10" imgW="520560" imgH="203040" progId="Equation.3">
                  <p:embed/>
                </p:oleObj>
              </mc:Choice>
              <mc:Fallback>
                <p:oleObj name="方程式" r:id="rId10" imgW="5205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5786438"/>
                        <a:ext cx="871537" cy="3365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圓角矩形圖說文字 10"/>
          <p:cNvSpPr/>
          <p:nvPr/>
        </p:nvSpPr>
        <p:spPr>
          <a:xfrm>
            <a:off x="6372200" y="908720"/>
            <a:ext cx="714557" cy="408623"/>
          </a:xfrm>
          <a:prstGeom prst="wedgeRoundRectCallout">
            <a:avLst>
              <a:gd name="adj1" fmla="val -2511"/>
              <a:gd name="adj2" fmla="val -4849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7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Review: PDF </a:t>
            </a:r>
            <a:r>
              <a:rPr lang="en-US" altLang="zh-TW" dirty="0"/>
              <a:t>Modeling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Goal:</a:t>
            </a:r>
          </a:p>
          <a:p>
            <a:pPr lvl="1"/>
            <a:r>
              <a:rPr lang="en-US" altLang="zh-TW" dirty="0"/>
              <a:t>Find a PDF (probability density function) that can best describe a given dataset</a:t>
            </a:r>
          </a:p>
          <a:p>
            <a:r>
              <a:rPr lang="en-US" altLang="zh-TW" dirty="0"/>
              <a:t> Steps:</a:t>
            </a:r>
          </a:p>
          <a:p>
            <a:pPr lvl="1"/>
            <a:r>
              <a:rPr lang="en-US" altLang="zh-TW" dirty="0"/>
              <a:t>Select a class of parameterized PDF</a:t>
            </a:r>
          </a:p>
          <a:p>
            <a:pPr lvl="1"/>
            <a:r>
              <a:rPr lang="en-US" altLang="zh-TW" dirty="0"/>
              <a:t>Identify the parameters via MLE (maximum likelihood estimate) based on a given set of sample data</a:t>
            </a:r>
          </a:p>
          <a:p>
            <a:r>
              <a:rPr lang="en-US" altLang="zh-TW" dirty="0"/>
              <a:t> Commonly used PDFs:</a:t>
            </a:r>
          </a:p>
          <a:p>
            <a:pPr lvl="1"/>
            <a:r>
              <a:rPr lang="en-US" altLang="zh-TW" dirty="0"/>
              <a:t>Multi-dimensional Gaussian PDF</a:t>
            </a:r>
          </a:p>
          <a:p>
            <a:pPr lvl="1"/>
            <a:r>
              <a:rPr lang="en-US" altLang="zh-TW" dirty="0"/>
              <a:t>Gaussian mixture models (GMM)</a:t>
            </a:r>
            <a:endParaRPr lang="en-US" altLang="zh-TW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Procedure for classification based on PDF</a:t>
            </a:r>
          </a:p>
          <a:p>
            <a:pPr lvl="1"/>
            <a:r>
              <a:rPr lang="en-US" altLang="zh-TW" dirty="0"/>
              <a:t>Training stage: PDF modeling of each class based on the training dataset</a:t>
            </a:r>
          </a:p>
          <a:p>
            <a:pPr lvl="1"/>
            <a:r>
              <a:rPr lang="en-US" altLang="zh-TW" dirty="0"/>
              <a:t>Test stage: For each entry in the test dataset, pick the class with the max. PDF</a:t>
            </a:r>
          </a:p>
          <a:p>
            <a:r>
              <a:rPr lang="en-US" altLang="zh-TW" dirty="0"/>
              <a:t> Commonly used classifiers:</a:t>
            </a:r>
          </a:p>
          <a:p>
            <a:pPr lvl="1"/>
            <a:r>
              <a:rPr lang="en-US" altLang="zh-TW" dirty="0"/>
              <a:t>Quadratic </a:t>
            </a:r>
            <a:r>
              <a:rPr lang="en-US" altLang="zh-TW" dirty="0" smtClean="0"/>
              <a:t>classifiers, with n-dim</a:t>
            </a:r>
            <a:r>
              <a:rPr lang="en-US" altLang="zh-TW" dirty="0"/>
              <a:t>. Gaussian </a:t>
            </a:r>
            <a:r>
              <a:rPr lang="en-US" altLang="zh-TW" dirty="0" smtClean="0"/>
              <a:t>PDF</a:t>
            </a:r>
            <a:endParaRPr lang="en-US" altLang="zh-TW" dirty="0"/>
          </a:p>
          <a:p>
            <a:pPr lvl="1"/>
            <a:r>
              <a:rPr lang="en-US" altLang="zh-TW" dirty="0"/>
              <a:t>Gaussian-mixture-model </a:t>
            </a:r>
            <a:r>
              <a:rPr lang="en-US" altLang="zh-TW" dirty="0" smtClean="0"/>
              <a:t>classifier, with GMM PDF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PDF Modeling for Classification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/>
          <a:lstStyle/>
          <a:p>
            <a:r>
              <a:rPr lang="en-US" altLang="zh-TW" dirty="0"/>
              <a:t>1D Gaussian PDF Modeling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>
          <a:xfrm>
            <a:off x="457200" y="1700808"/>
            <a:ext cx="7467600" cy="4759464"/>
          </a:xfrm>
        </p:spPr>
        <p:txBody>
          <a:bodyPr>
            <a:normAutofit/>
          </a:bodyPr>
          <a:lstStyle/>
          <a:p>
            <a:r>
              <a:rPr lang="en-US" altLang="zh-TW" dirty="0"/>
              <a:t> 1D Gaussian PDF: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 MLE of </a:t>
            </a:r>
            <a:r>
              <a:rPr lang="en-US" altLang="zh-TW" dirty="0">
                <a:latin typeface="Symbol" panose="05050102010706020507" pitchFamily="18" charset="2"/>
              </a:rPr>
              <a:t>m</a:t>
            </a:r>
            <a:r>
              <a:rPr lang="en-US" altLang="zh-TW" dirty="0"/>
              <a:t> </a:t>
            </a:r>
            <a:r>
              <a:rPr lang="en-US" altLang="zh-TW" dirty="0" smtClean="0"/>
              <a:t>(mean) and </a:t>
            </a:r>
            <a:r>
              <a:rPr lang="en-US" altLang="zh-TW" dirty="0" smtClean="0">
                <a:latin typeface="Symbol" panose="05050102010706020507" pitchFamily="18" charset="2"/>
              </a:rPr>
              <a:t>s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(variance)</a:t>
            </a:r>
            <a:r>
              <a:rPr lang="en-US" altLang="zh-TW" baseline="30000" dirty="0" smtClean="0"/>
              <a:t> </a:t>
            </a:r>
            <a:endParaRPr lang="en-US" altLang="zh-TW" dirty="0"/>
          </a:p>
          <a:p>
            <a:endParaRPr lang="en-US" altLang="zh-TW" dirty="0" smtClean="0"/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185227"/>
              </p:ext>
            </p:extLst>
          </p:nvPr>
        </p:nvGraphicFramePr>
        <p:xfrm>
          <a:off x="2195736" y="2348359"/>
          <a:ext cx="32146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方程式" r:id="rId3" imgW="1828800" imgH="495300" progId="Equation.3">
                  <p:embed/>
                </p:oleObj>
              </mc:Choice>
              <mc:Fallback>
                <p:oleObj name="方程式" r:id="rId3" imgW="1828800" imgH="495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348359"/>
                        <a:ext cx="3214688" cy="9366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751241"/>
              </p:ext>
            </p:extLst>
          </p:nvPr>
        </p:nvGraphicFramePr>
        <p:xfrm>
          <a:off x="2483768" y="4084234"/>
          <a:ext cx="2232248" cy="136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方程式" r:id="rId5" imgW="1193760" imgH="888840" progId="Equation.3">
                  <p:embed/>
                </p:oleObj>
              </mc:Choice>
              <mc:Fallback>
                <p:oleObj name="方程式" r:id="rId5" imgW="1193760" imgH="8888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4084234"/>
                        <a:ext cx="2232248" cy="136099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1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D-dim. </a:t>
            </a:r>
            <a:r>
              <a:rPr lang="en-US" altLang="zh-TW" dirty="0"/>
              <a:t>Gaussian PDF Modeling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D-dim </a:t>
            </a:r>
            <a:r>
              <a:rPr lang="en-US" altLang="zh-TW" dirty="0"/>
              <a:t>Gaussian PDF: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 MLE of </a:t>
            </a:r>
            <a:r>
              <a:rPr lang="en-US" altLang="zh-TW" dirty="0">
                <a:latin typeface="Symbol" panose="05050102010706020507" pitchFamily="18" charset="2"/>
              </a:rPr>
              <a:t>m</a:t>
            </a:r>
            <a:r>
              <a:rPr lang="en-US" altLang="zh-TW" dirty="0"/>
              <a:t> </a:t>
            </a:r>
            <a:r>
              <a:rPr lang="en-US" altLang="zh-TW" dirty="0" smtClean="0"/>
              <a:t>(mean) and </a:t>
            </a:r>
            <a:r>
              <a:rPr lang="en-US" altLang="zh-TW" dirty="0" smtClean="0">
                <a:latin typeface="Symbol" panose="05050102010706020507" pitchFamily="18" charset="2"/>
              </a:rPr>
              <a:t>S </a:t>
            </a:r>
            <a:r>
              <a:rPr lang="en-US" altLang="zh-TW" dirty="0" smtClean="0"/>
              <a:t>(covariance matrix)</a:t>
            </a:r>
            <a:endParaRPr lang="en-US" altLang="zh-TW" dirty="0"/>
          </a:p>
          <a:p>
            <a:endParaRPr lang="en-US" altLang="zh-TW" dirty="0" smtClean="0"/>
          </a:p>
        </p:txBody>
      </p:sp>
      <p:graphicFrame>
        <p:nvGraphicFramePr>
          <p:cNvPr id="6" name="Object 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2878736"/>
              </p:ext>
            </p:extLst>
          </p:nvPr>
        </p:nvGraphicFramePr>
        <p:xfrm>
          <a:off x="2778125" y="2276872"/>
          <a:ext cx="40195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方程式" r:id="rId3" imgW="2412720" imgH="495000" progId="Equation.3">
                  <p:embed/>
                </p:oleObj>
              </mc:Choice>
              <mc:Fallback>
                <p:oleObj name="方程式" r:id="rId3" imgW="2412720" imgH="495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2276872"/>
                        <a:ext cx="4019550" cy="8651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403617"/>
              </p:ext>
            </p:extLst>
          </p:nvPr>
        </p:nvGraphicFramePr>
        <p:xfrm>
          <a:off x="3275856" y="4149080"/>
          <a:ext cx="2735262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方程式" r:id="rId5" imgW="1562040" imgH="888840" progId="Equation.3">
                  <p:embed/>
                </p:oleObj>
              </mc:Choice>
              <mc:Fallback>
                <p:oleObj name="方程式" r:id="rId5" imgW="1562040" imgH="8888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149080"/>
                        <a:ext cx="2735262" cy="15113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2D Gaussian PDF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Bivariate normal distribution: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5" name="物件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342846"/>
              </p:ext>
            </p:extLst>
          </p:nvPr>
        </p:nvGraphicFramePr>
        <p:xfrm>
          <a:off x="3209925" y="2348880"/>
          <a:ext cx="19605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方程式" r:id="rId4" imgW="1231560" imgH="457200" progId="Equation.3">
                  <p:embed/>
                </p:oleObj>
              </mc:Choice>
              <mc:Fallback>
                <p:oleObj name="方程式" r:id="rId4" imgW="123156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2348880"/>
                        <a:ext cx="1960563" cy="776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453643" y="5987115"/>
            <a:ext cx="750205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 smtClean="0">
                <a:solidFill>
                  <a:schemeClr val="tx1"/>
                </a:solidFill>
              </a:rPr>
              <a:t>PDF</a:t>
            </a:r>
            <a:endParaRPr lang="en-US" altLang="zh-TW" sz="2200" dirty="0">
              <a:solidFill>
                <a:schemeClr val="tx1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577568" y="5949280"/>
            <a:ext cx="1442704" cy="31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3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87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87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dirty="0">
                <a:solidFill>
                  <a:schemeClr val="tx1"/>
                </a:solidFill>
              </a:rPr>
              <a:t>Contours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352" y="3429000"/>
            <a:ext cx="6043960" cy="23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/>
          <a:lstStyle/>
          <a:p>
            <a:r>
              <a:rPr lang="en-US" altLang="zh-TW" dirty="0" smtClean="0"/>
              <a:t>Training and Test Stages of QC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Training stage</a:t>
            </a:r>
          </a:p>
          <a:p>
            <a:pPr lvl="1"/>
            <a:r>
              <a:rPr lang="en-US" altLang="zh-TW" dirty="0" smtClean="0"/>
              <a:t>Identify the Gaussian PDF of each class via MLE</a:t>
            </a:r>
            <a:endParaRPr lang="en-US" altLang="zh-TW" dirty="0"/>
          </a:p>
          <a:p>
            <a:r>
              <a:rPr lang="en-US" altLang="zh-TW" dirty="0" smtClean="0"/>
              <a:t>Test </a:t>
            </a:r>
            <a:r>
              <a:rPr lang="en-US" altLang="zh-TW" dirty="0"/>
              <a:t>stage</a:t>
            </a:r>
          </a:p>
          <a:p>
            <a:pPr lvl="1"/>
            <a:r>
              <a:rPr lang="en-US" altLang="zh-TW" dirty="0"/>
              <a:t>Assign </a:t>
            </a:r>
            <a:r>
              <a:rPr lang="en-US" altLang="zh-TW" dirty="0" smtClean="0"/>
              <a:t>a </a:t>
            </a:r>
            <a:r>
              <a:rPr lang="en-US" altLang="zh-TW" dirty="0"/>
              <a:t>sample </a:t>
            </a:r>
            <a:r>
              <a:rPr lang="en-US" altLang="zh-TW" dirty="0" smtClean="0"/>
              <a:t>point to </a:t>
            </a:r>
            <a:r>
              <a:rPr lang="en-US" altLang="zh-TW" dirty="0"/>
              <a:t>the class </a:t>
            </a:r>
            <a:r>
              <a:rPr lang="en-US" altLang="zh-TW" dirty="0" smtClean="0"/>
              <a:t>C by taking class prior into consideration: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5729651" y="924703"/>
            <a:ext cx="714557" cy="408623"/>
          </a:xfrm>
          <a:prstGeom prst="wedgeRoundRectCallout">
            <a:avLst>
              <a:gd name="adj1" fmla="val 50810"/>
              <a:gd name="adj2" fmla="val 292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物件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418597"/>
              </p:ext>
            </p:extLst>
          </p:nvPr>
        </p:nvGraphicFramePr>
        <p:xfrm>
          <a:off x="2123728" y="3837045"/>
          <a:ext cx="30130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方程式" r:id="rId3" imgW="1726920" imgH="304560" progId="Equation.3">
                  <p:embed/>
                </p:oleObj>
              </mc:Choice>
              <mc:Fallback>
                <p:oleObj name="方程式" r:id="rId3" imgW="172692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837045"/>
                        <a:ext cx="3013075" cy="514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7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01014" cy="1143000"/>
          </a:xfrm>
        </p:spPr>
        <p:txBody>
          <a:bodyPr/>
          <a:lstStyle/>
          <a:p>
            <a:r>
              <a:rPr lang="en-US" altLang="zh-TW" dirty="0"/>
              <a:t>Characteristics of QC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If each class is modeled by an Gaussian PDF, the decision boundary between any two classes is a quadratic function.</a:t>
            </a:r>
          </a:p>
          <a:p>
            <a:pPr lvl="1"/>
            <a:r>
              <a:rPr lang="en-US" altLang="zh-TW" dirty="0"/>
              <a:t>That is why it is called quadratic classifier.</a:t>
            </a:r>
          </a:p>
          <a:p>
            <a:pPr lvl="1"/>
            <a:r>
              <a:rPr lang="en-US" altLang="zh-TW" dirty="0"/>
              <a:t>How to prove it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圓角矩形圖說文字 3"/>
          <p:cNvSpPr/>
          <p:nvPr/>
        </p:nvSpPr>
        <p:spPr>
          <a:xfrm>
            <a:off x="6449731" y="2852936"/>
            <a:ext cx="714557" cy="408623"/>
          </a:xfrm>
          <a:prstGeom prst="wedgeRoundRectCallout">
            <a:avLst>
              <a:gd name="adj1" fmla="val 50810"/>
              <a:gd name="adj2" fmla="val 2921"/>
              <a:gd name="adj3" fmla="val 16667"/>
            </a:avLst>
          </a:prstGeom>
          <a:solidFill>
            <a:srgbClr val="FFFFC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Quiz!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Scatter plot of Gender dataset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QC on Gender Dataset (1/2)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8496944" cy="63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壁窗">
  <a:themeElements>
    <a:clrScheme name="壁窗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壁窗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12208</TotalTime>
  <Words>446</Words>
  <Application>Microsoft Office PowerPoint</Application>
  <PresentationFormat>如螢幕大小 (4:3)</PresentationFormat>
  <Paragraphs>79</Paragraphs>
  <Slides>15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新細明體</vt:lpstr>
      <vt:lpstr>標楷體</vt:lpstr>
      <vt:lpstr>Arial</vt:lpstr>
      <vt:lpstr>Calibri</vt:lpstr>
      <vt:lpstr>Symbol</vt:lpstr>
      <vt:lpstr>Wingdings</vt:lpstr>
      <vt:lpstr>Wingdings 2</vt:lpstr>
      <vt:lpstr>壁窗</vt:lpstr>
      <vt:lpstr>方程式</vt:lpstr>
      <vt:lpstr>Quadratic Classifiers (QC)</vt:lpstr>
      <vt:lpstr>Review: PDF Modeling</vt:lpstr>
      <vt:lpstr>PDF Modeling for Classification</vt:lpstr>
      <vt:lpstr>1D Gaussian PDF Modeling</vt:lpstr>
      <vt:lpstr>D-dim. Gaussian PDF Modeling</vt:lpstr>
      <vt:lpstr>2D Gaussian PDF</vt:lpstr>
      <vt:lpstr>Training and Test Stages of QC</vt:lpstr>
      <vt:lpstr>Characteristics of QC</vt:lpstr>
      <vt:lpstr>QC on Gender Dataset (1/2)</vt:lpstr>
      <vt:lpstr>QC on Gender Dataset (2/2)</vt:lpstr>
      <vt:lpstr>QC on Iris Dataset (1/3)</vt:lpstr>
      <vt:lpstr>QC on Iris Dataset (2/3)</vt:lpstr>
      <vt:lpstr>QC on Iris Dataset (3/3)</vt:lpstr>
      <vt:lpstr>Strength and Weakness of QC</vt:lpstr>
      <vt:lpstr>Modified Versions of QC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 HTS 進行中文語音合成之研究</dc:title>
  <dc:creator>heycat</dc:creator>
  <cp:lastModifiedBy>殷翊慈14962</cp:lastModifiedBy>
  <cp:revision>735</cp:revision>
  <dcterms:created xsi:type="dcterms:W3CDTF">2008-11-09T17:03:56Z</dcterms:created>
  <dcterms:modified xsi:type="dcterms:W3CDTF">2017-08-28T09:09:02Z</dcterms:modified>
</cp:coreProperties>
</file>